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1" r:id="rId5"/>
    <p:sldId id="329" r:id="rId6"/>
    <p:sldId id="323" r:id="rId7"/>
    <p:sldId id="303" r:id="rId8"/>
    <p:sldId id="310" r:id="rId9"/>
    <p:sldId id="332" r:id="rId10"/>
    <p:sldId id="333" r:id="rId11"/>
    <p:sldId id="330" r:id="rId12"/>
    <p:sldId id="334" r:id="rId13"/>
    <p:sldId id="335" r:id="rId14"/>
    <p:sldId id="319" r:id="rId15"/>
    <p:sldId id="32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12D"/>
    <a:srgbClr val="6A3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61B5B0-0F3F-4574-AC4A-4D715ADD4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0A1CE-6ACE-4ED5-A8B3-171E65297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F9B17-A37A-42C9-8030-9CDA9FD7470F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8E9B5-B968-4629-B4B4-F2F9B488B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B0D94-2D20-439D-B7D0-A1C2405FFD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B9B7-785A-4976-B902-CA7EFE182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8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79487-3076-4D15-80FF-6284DC1263E4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5702-C22C-4453-948F-F1BC33F66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7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8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0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A1732B-C8F7-496B-B4AB-6659528C6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" y="-1"/>
            <a:ext cx="12190475" cy="6872401"/>
          </a:xfrm>
          <a:custGeom>
            <a:avLst/>
            <a:gdLst>
              <a:gd name="connsiteX0" fmla="*/ 0 w 12190475"/>
              <a:gd name="connsiteY0" fmla="*/ 1 h 6872401"/>
              <a:gd name="connsiteX1" fmla="*/ 882143 w 12190475"/>
              <a:gd name="connsiteY1" fmla="*/ 1 h 6872401"/>
              <a:gd name="connsiteX2" fmla="*/ 882143 w 12190475"/>
              <a:gd name="connsiteY2" fmla="*/ 6858001 h 6872401"/>
              <a:gd name="connsiteX3" fmla="*/ 0 w 12190475"/>
              <a:gd name="connsiteY3" fmla="*/ 6858001 h 6872401"/>
              <a:gd name="connsiteX4" fmla="*/ 914779 w 12190475"/>
              <a:gd name="connsiteY4" fmla="*/ 0 h 6872401"/>
              <a:gd name="connsiteX5" fmla="*/ 12187424 w 12190475"/>
              <a:gd name="connsiteY5" fmla="*/ 0 h 6872401"/>
              <a:gd name="connsiteX6" fmla="*/ 12187424 w 12190475"/>
              <a:gd name="connsiteY6" fmla="*/ 4010026 h 6872401"/>
              <a:gd name="connsiteX7" fmla="*/ 12188888 w 12190475"/>
              <a:gd name="connsiteY7" fmla="*/ 4010026 h 6872401"/>
              <a:gd name="connsiteX8" fmla="*/ 12188888 w 12190475"/>
              <a:gd name="connsiteY8" fmla="*/ 4796346 h 6872401"/>
              <a:gd name="connsiteX9" fmla="*/ 12190475 w 12190475"/>
              <a:gd name="connsiteY9" fmla="*/ 4796346 h 6872401"/>
              <a:gd name="connsiteX10" fmla="*/ 12190475 w 12190475"/>
              <a:gd name="connsiteY10" fmla="*/ 6872401 h 6872401"/>
              <a:gd name="connsiteX11" fmla="*/ 908622 w 12190475"/>
              <a:gd name="connsiteY11" fmla="*/ 6872401 h 6872401"/>
              <a:gd name="connsiteX12" fmla="*/ 908622 w 12190475"/>
              <a:gd name="connsiteY12" fmla="*/ 4796346 h 6872401"/>
              <a:gd name="connsiteX13" fmla="*/ 4530441 w 12190475"/>
              <a:gd name="connsiteY13" fmla="*/ 4796346 h 6872401"/>
              <a:gd name="connsiteX14" fmla="*/ 4530441 w 12190475"/>
              <a:gd name="connsiteY14" fmla="*/ 4772181 h 6872401"/>
              <a:gd name="connsiteX15" fmla="*/ 914779 w 12190475"/>
              <a:gd name="connsiteY15" fmla="*/ 4772181 h 687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0475" h="6872401">
                <a:moveTo>
                  <a:pt x="0" y="1"/>
                </a:moveTo>
                <a:lnTo>
                  <a:pt x="882143" y="1"/>
                </a:lnTo>
                <a:lnTo>
                  <a:pt x="882143" y="6858001"/>
                </a:lnTo>
                <a:lnTo>
                  <a:pt x="0" y="6858001"/>
                </a:lnTo>
                <a:close/>
                <a:moveTo>
                  <a:pt x="914779" y="0"/>
                </a:moveTo>
                <a:lnTo>
                  <a:pt x="12187424" y="0"/>
                </a:lnTo>
                <a:lnTo>
                  <a:pt x="12187424" y="4010026"/>
                </a:lnTo>
                <a:lnTo>
                  <a:pt x="12188888" y="4010026"/>
                </a:lnTo>
                <a:lnTo>
                  <a:pt x="12188888" y="4796346"/>
                </a:lnTo>
                <a:lnTo>
                  <a:pt x="12190475" y="4796346"/>
                </a:lnTo>
                <a:lnTo>
                  <a:pt x="12190475" y="6872401"/>
                </a:lnTo>
                <a:lnTo>
                  <a:pt x="908622" y="6872401"/>
                </a:lnTo>
                <a:lnTo>
                  <a:pt x="908622" y="4796346"/>
                </a:lnTo>
                <a:lnTo>
                  <a:pt x="4530441" y="4796346"/>
                </a:lnTo>
                <a:lnTo>
                  <a:pt x="4530441" y="4772181"/>
                </a:lnTo>
                <a:lnTo>
                  <a:pt x="914779" y="477218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0"/>
            <a:ext cx="3611675" cy="4773251"/>
          </a:xfrm>
          <a:solidFill>
            <a:schemeClr val="tx1">
              <a:alpha val="40000"/>
            </a:schemeClr>
          </a:solidFill>
        </p:spPr>
        <p:txBody>
          <a:bodyPr tIns="320040" anchor="t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159" y="4787654"/>
            <a:ext cx="3611662" cy="2070345"/>
          </a:xfrm>
          <a:solidFill>
            <a:schemeClr val="tx1">
              <a:alpha val="40000"/>
            </a:schemeClr>
          </a:solidFill>
        </p:spPr>
        <p:txBody>
          <a:bodyPr tIns="365760">
            <a:normAutofit/>
          </a:bodyPr>
          <a:lstStyle>
            <a:lvl1pPr marL="36576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79B96-0338-4E65-BB51-C23BF060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CD497-6186-406A-B1EF-7A2024CA8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6" y="4780453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04603-E089-46F5-87D5-E0983BAD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7" y="-7203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1229" y="1782751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1229" y="249712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AC7104-83A4-4778-B422-65C329380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9661" y="1792224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D9010FA-B494-44F4-87EE-F9AA522626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9661" y="250545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957999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EB13C5-C98D-4847-ABF3-6D98B8E5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F80CB87-A239-40AE-85FA-01D245F19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3704B0-67D9-4193-9064-08E51EDDF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0040"/>
            <a:ext cx="7381875" cy="752955"/>
          </a:xfrm>
        </p:spPr>
        <p:txBody>
          <a:bodyPr wrap="square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FB0A3F-5AFA-420D-965E-C72D1EB23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194280"/>
            <a:ext cx="7381875" cy="4322275"/>
          </a:xfrm>
        </p:spPr>
        <p:txBody>
          <a:bodyPr>
            <a:normAutofit/>
          </a:bodyPr>
          <a:lstStyle/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C9C25CB-DEDF-46B3-BF33-CDFD2C6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</p:spPr>
        <p:txBody>
          <a:bodyPr/>
          <a:lstStyle/>
          <a:p>
            <a:r>
              <a:rPr lang="en-US">
                <a:latin typeface="+mn-lt"/>
              </a:rPr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2BE3C0D-3A0F-4F87-A282-B89DF405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</p:spPr>
        <p:txBody>
          <a:bodyPr/>
          <a:lstStyle/>
          <a:p>
            <a:r>
              <a:rPr lang="en-US" dirty="0">
                <a:latin typeface="+mn-lt"/>
              </a:rPr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3CF370-38A0-483A-B54B-2E069363D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91513" y="0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36BBA0-0536-4889-8887-301D33F3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E301FA2-804E-463C-AF86-C73F697A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26BB2-A295-414E-A22B-85305E9998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3608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2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0094CF-2871-4DDF-AC40-0C19BEA2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A5715-1FF7-4E6E-AB26-D1D2AF41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4363831" cy="2042149"/>
          </a:xfrm>
          <a:solidFill>
            <a:schemeClr val="tx2"/>
          </a:solidFill>
        </p:spPr>
        <p:txBody>
          <a:bodyPr anchor="ctr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D24DC0D-1282-4C4E-A478-FE21FA1D2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2246049"/>
            <a:ext cx="3457572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89AF83-EAB4-45B3-88E0-7E887F1A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66021" y="-1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CB34A0-36A4-44C8-86AA-7340C390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D662CC8-6EC6-4BA7-A49C-0790C1FC1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40B371-E7CE-4F58-B890-3DB2437A8A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5036" y="-3175"/>
            <a:ext cx="7827264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8DFA1B0-2A4F-4E75-8793-C9EF0A48D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0703DF-A59D-404B-9F97-4E033590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66B571D-4F8A-4FD9-B1CD-0EE8887D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41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B56296-1077-490F-AD3B-51C42732E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AA7E-0E06-4760-8C38-061DBED55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E08D24-2048-4277-B952-4B912357A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7213" y="441325"/>
            <a:ext cx="7381875" cy="3644968"/>
          </a:xfrm>
        </p:spPr>
        <p:txBody>
          <a:bodyPr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B3931E3-625E-49D6-BB15-6E087FE9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13" y="4101151"/>
            <a:ext cx="7381875" cy="1415405"/>
          </a:xfrm>
        </p:spPr>
        <p:txBody>
          <a:bodyPr wrap="square" anchor="t" anchorCtr="0">
            <a:normAutofit/>
          </a:bodyPr>
          <a:lstStyle/>
          <a:p>
            <a:r>
              <a:rPr lang="en-US">
                <a:solidFill>
                  <a:schemeClr val="bg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bg2">
                  <a:alpha val="5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1B96-BE90-48B8-837A-BA518651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D12F-8664-4647-AA6A-5D31AC1D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00486" y="0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0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2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F703579-0A2C-4B0E-9C2F-BF2EAF07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9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5ACBF0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pos="1232">
          <p15:clr>
            <a:srgbClr val="5ACBF0"/>
          </p15:clr>
        </p15:guide>
        <p15:guide id="6" pos="1504">
          <p15:clr>
            <a:srgbClr val="5ACBF0"/>
          </p15:clr>
        </p15:guide>
        <p15:guide id="7" pos="2457">
          <p15:clr>
            <a:srgbClr val="5ACBF0"/>
          </p15:clr>
        </p15:guide>
        <p15:guide id="8" pos="2751">
          <p15:clr>
            <a:srgbClr val="5ACBF0"/>
          </p15:clr>
        </p15:guide>
        <p15:guide id="9" pos="3704">
          <p15:clr>
            <a:srgbClr val="5ACBF0"/>
          </p15:clr>
        </p15:guide>
        <p15:guide id="10" pos="3976">
          <p15:clr>
            <a:srgbClr val="5ACBF0"/>
          </p15:clr>
        </p15:guide>
        <p15:guide id="11" pos="4929">
          <p15:clr>
            <a:srgbClr val="5ACBF0"/>
          </p15:clr>
        </p15:guide>
        <p15:guide id="12" pos="5223">
          <p15:clr>
            <a:srgbClr val="5ACBF0"/>
          </p15:clr>
        </p15:guide>
        <p15:guide id="13" pos="6153">
          <p15:clr>
            <a:srgbClr val="5ACBF0"/>
          </p15:clr>
        </p15:guide>
        <p15:guide id="14" pos="6448">
          <p15:clr>
            <a:srgbClr val="5ACBF0"/>
          </p15:clr>
        </p15:guide>
        <p15:guide id="18" orient="horz" pos="278">
          <p15:clr>
            <a:srgbClr val="F26B43"/>
          </p15:clr>
        </p15:guide>
        <p15:guide id="20" orient="horz" pos="867">
          <p15:clr>
            <a:srgbClr val="5ACBF0"/>
          </p15:clr>
        </p15:guide>
        <p15:guide id="21" orient="horz" pos="1729">
          <p15:clr>
            <a:srgbClr val="5ACBF0"/>
          </p15:clr>
        </p15:guide>
        <p15:guide id="22" orient="horz" pos="3475">
          <p15:clr>
            <a:srgbClr val="F26B43"/>
          </p15:clr>
        </p15:guide>
        <p15:guide id="28" orient="horz" pos="1139">
          <p15:clr>
            <a:srgbClr val="5ACBF0"/>
          </p15:clr>
        </p15:guide>
        <p15:guide id="29" orient="horz" pos="2591">
          <p15:clr>
            <a:srgbClr val="5ACBF0"/>
          </p15:clr>
        </p15:guide>
        <p15:guide id="30" orient="horz" pos="2024">
          <p15:clr>
            <a:srgbClr val="5ACBF0"/>
          </p15:clr>
        </p15:guide>
        <p15:guide id="31" orient="horz" pos="3748">
          <p15:clr>
            <a:srgbClr val="F26B43"/>
          </p15:clr>
        </p15:guide>
        <p15:guide id="32" orient="horz" pos="1888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0C2D112-ED36-4DBC-99F9-A146334E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07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48360D-6CEB-460F-AEDB-911ED68F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1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9C198C-9BE5-4543-BA4B-A93E96CB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82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DAF32CB-8FFB-4915-83CF-FE970100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0A3A1D3-45B1-4A98-AC1C-57B1DE82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" y="0"/>
            <a:ext cx="6310695" cy="1817169"/>
          </a:xfrm>
          <a:solidFill>
            <a:schemeClr val="tx2"/>
          </a:solidFill>
        </p:spPr>
        <p:txBody>
          <a:bodyPr bIns="274320" anchor="b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30931AC-C857-4060-AA10-476957E8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4" y="2246049"/>
            <a:ext cx="5437185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35884A-AA66-4463-BED7-15E9AEA6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79C15E-DBE3-4BE1-9DEF-097D72F5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1900" y="0"/>
            <a:ext cx="0" cy="594995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23E7A8-4D91-4B68-BDD5-2E7205132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51950" y="6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929F-E748-4AF3-8F29-53A0B503E7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7416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692E4A71-59E7-43D2-9C35-933F0EF97D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92640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4C5608B-94D9-4652-82FC-8E4A66A06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2BE82A7-308B-45B6-B346-DE80B9114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C932E5-9185-4410-8B73-15E1C607A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D164CB9-B909-4569-A391-D7B71BBD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7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B459C6-E7AA-40AB-9218-11BD2509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154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720913C3-8DBA-4AB2-A9DD-FAD54FFC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11" y="0"/>
            <a:ext cx="5407941" cy="3635533"/>
          </a:xfrm>
          <a:solidFill>
            <a:schemeClr val="tx2"/>
          </a:solidFill>
        </p:spPr>
        <p:txBody>
          <a:bodyPr tIns="365760" anchor="t" anchorCtr="0"/>
          <a:lstStyle>
            <a:lvl1pPr marL="457200"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CD5A2B-7198-4EFE-91B8-84FA422F9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4D23C9-0B78-4E3D-944D-6781941D5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76022" y="363399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65328-8094-4B5F-AA1C-6D92EA797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28000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735D4B-04CF-49F1-B96A-8BCB49B59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3628968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DBA418B9-443D-43A6-86B7-1CBE7DA4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4" y="352800"/>
            <a:ext cx="4968874" cy="2860301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6EB21-8CA2-45AE-881D-77CA356C5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8611" y="363370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9DA2DF3-077D-4C17-8B3C-057AF5F70D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4634" y="3635534"/>
            <a:ext cx="3767328" cy="3218688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AD7F36C-8A61-420B-B01F-91F8D256CF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24672" y="363931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025A4D-12E3-4354-9702-0FCF57D5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41719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82A7C0-6EF9-44BD-A4AC-74CA099CB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9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80D43-C879-4F29-89E9-131AC312B2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7FE99B5-F65C-4745-A461-3E0398E73E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2064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25313305-BF3D-47B8-9C96-BA1E4B2214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4128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CF5210DE-2656-46FD-9659-FBE2EA902A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56192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B5599FA-2D95-4346-BF72-8C35B45E3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4000"/>
            <a:ext cx="11306175" cy="738664"/>
          </a:xfrm>
        </p:spPr>
        <p:txBody>
          <a:bodyPr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ED7AD8D-13BC-4A8A-926F-CC2309EEA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062000"/>
            <a:ext cx="11306175" cy="16827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2">
                  <a:alpha val="5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5AE084-1046-4FF4-A202-DCE2D097BC64}"/>
              </a:ext>
            </a:extLst>
          </p:cNvPr>
          <p:cNvCxnSpPr>
            <a:cxnSpLocks/>
          </p:cNvCxnSpPr>
          <p:nvPr userDrawn="1"/>
        </p:nvCxnSpPr>
        <p:spPr>
          <a:xfrm>
            <a:off x="3043301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07847E-010F-4BE3-B738-ECBA669A2634}"/>
              </a:ext>
            </a:extLst>
          </p:cNvPr>
          <p:cNvCxnSpPr>
            <a:cxnSpLocks/>
          </p:cNvCxnSpPr>
          <p:nvPr userDrawn="1"/>
        </p:nvCxnSpPr>
        <p:spPr>
          <a:xfrm>
            <a:off x="6095365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4192BD-AC1C-40F7-82A6-5F179AFED3C6}"/>
              </a:ext>
            </a:extLst>
          </p:cNvPr>
          <p:cNvCxnSpPr>
            <a:cxnSpLocks/>
          </p:cNvCxnSpPr>
          <p:nvPr userDrawn="1"/>
        </p:nvCxnSpPr>
        <p:spPr>
          <a:xfrm>
            <a:off x="9148064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0313B-4954-4B52-A004-697EBA8F63C0}"/>
              </a:ext>
            </a:extLst>
          </p:cNvPr>
          <p:cNvCxnSpPr>
            <a:cxnSpLocks/>
          </p:cNvCxnSpPr>
          <p:nvPr userDrawn="1"/>
        </p:nvCxnSpPr>
        <p:spPr>
          <a:xfrm>
            <a:off x="0" y="320230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76BCEF-CD05-4B98-AB47-9A229AB73667}"/>
              </a:ext>
            </a:extLst>
          </p:cNvPr>
          <p:cNvCxnSpPr>
            <a:cxnSpLocks/>
          </p:cNvCxnSpPr>
          <p:nvPr userDrawn="1"/>
        </p:nvCxnSpPr>
        <p:spPr>
          <a:xfrm>
            <a:off x="0" y="595863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20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7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450242-4754-4408-A5DC-4D4430462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4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14400 w 12192000"/>
              <a:gd name="connsiteY3" fmla="*/ 6858000 h 6858000"/>
              <a:gd name="connsiteX4" fmla="*/ 0 w 12192000"/>
              <a:gd name="connsiteY4" fmla="*/ 0 h 6858000"/>
              <a:gd name="connsiteX5" fmla="*/ 877824 w 12192000"/>
              <a:gd name="connsiteY5" fmla="*/ 0 h 6858000"/>
              <a:gd name="connsiteX6" fmla="*/ 877824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144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14400" y="6858000"/>
                </a:lnTo>
                <a:close/>
                <a:moveTo>
                  <a:pt x="0" y="0"/>
                </a:moveTo>
                <a:lnTo>
                  <a:pt x="877824" y="0"/>
                </a:lnTo>
                <a:lnTo>
                  <a:pt x="8778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7762E-A215-4366-9C05-333C5863F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999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  <a:noFill/>
        </p:spPr>
        <p:txBody>
          <a:bodyPr tIns="320040" anchor="ctr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99" y="4912534"/>
            <a:ext cx="3611662" cy="1945466"/>
          </a:xfrm>
          <a:noFill/>
        </p:spPr>
        <p:txBody>
          <a:bodyPr tIns="365760">
            <a:normAutofit/>
          </a:bodyPr>
          <a:lstStyle>
            <a:lvl1pPr marL="45720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5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19D35D3-D14B-4B07-BDBD-91A5AC3A08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44168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ABBBB8-A467-4BC1-B67B-84F2CE43A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4168" y="4776723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87AC28-444C-4196-9E47-A4EF896A23C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344168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294C3D0-06EC-44FE-B004-772B2B4AD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50792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90A362-5B2F-42A1-9C37-B7A2C1DB52C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50792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B5E1E4-F9B1-48B7-99FD-CF1FB5D1CE5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50792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2B3635E-2CD2-4789-B716-0726983B98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66560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81C480-45F8-4827-9037-7539C3EB8A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766560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C234DF-E3C1-404B-AB97-2C7A46E4B5B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766560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9F5C4372-9497-41A1-B420-2B0107C0AF7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184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F45840-878E-43B2-A803-74771B0806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473184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CB5A8C9-D514-49FE-8865-6B145CE4144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473184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5336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333" y="1825625"/>
            <a:ext cx="10515600" cy="4351338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02FFF2-554C-4459-9BBD-7D0ADE8D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6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200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18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4" r:id="rId3"/>
    <p:sldLayoutId id="2147483671" r:id="rId4"/>
    <p:sldLayoutId id="2147483650" r:id="rId5"/>
    <p:sldLayoutId id="2147483676" r:id="rId6"/>
    <p:sldLayoutId id="2147483654" r:id="rId7"/>
    <p:sldLayoutId id="2147483677" r:id="rId8"/>
    <p:sldLayoutId id="2147483653" r:id="rId9"/>
    <p:sldLayoutId id="2147483667" r:id="rId10"/>
    <p:sldLayoutId id="2147483674" r:id="rId11"/>
    <p:sldLayoutId id="2147483655" r:id="rId12"/>
    <p:sldLayoutId id="2147483662" r:id="rId13"/>
    <p:sldLayoutId id="2147483668" r:id="rId14"/>
    <p:sldLayoutId id="2147483649" r:id="rId15"/>
    <p:sldLayoutId id="2147483651" r:id="rId16"/>
    <p:sldLayoutId id="2147483652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855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3122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17694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charl\Downloads\Practical_5_Research%20(1).doc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cloud, outdoor, landscape, mountain">
            <a:extLst>
              <a:ext uri="{FF2B5EF4-FFF2-40B4-BE49-F238E27FC236}">
                <a16:creationId xmlns:a16="http://schemas.microsoft.com/office/drawing/2014/main" id="{66A61B76-7460-2B67-9E47-34E8099622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417" b="1241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184D94-F8EF-435F-9A63-D9B409F55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819510"/>
            <a:ext cx="3611675" cy="681487"/>
          </a:xfr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Data Distillery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A7836-09D5-5A3B-A497-68E179F4B207}"/>
              </a:ext>
            </a:extLst>
          </p:cNvPr>
          <p:cNvSpPr txBox="1"/>
          <p:nvPr/>
        </p:nvSpPr>
        <p:spPr>
          <a:xfrm>
            <a:off x="910146" y="6488668"/>
            <a:ext cx="183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Group 12</a:t>
            </a:r>
          </a:p>
        </p:txBody>
      </p:sp>
    </p:spTree>
    <p:extLst>
      <p:ext uri="{BB962C8B-B14F-4D97-AF65-F5344CB8AC3E}">
        <p14:creationId xmlns:p14="http://schemas.microsoft.com/office/powerpoint/2010/main" val="417540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21" b="7821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010" y="100988"/>
            <a:ext cx="3559649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4200" b="1" dirty="0">
                <a:solidFill>
                  <a:srgbClr val="9C012D"/>
                </a:solidFill>
              </a:rPr>
              <a:t>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6122"/>
            <a:ext cx="3379683" cy="2061878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CHARL AND IVAN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10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6670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C534E0-560D-FE15-3263-73C0096C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283F5-9CA7-462F-8BCF-EC496F7F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Group 12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A25A09C-C686-4689-A4B7-22380BC3D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EB0904CD-68F5-49B3-A991-18E70300784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869" y="793562"/>
            <a:ext cx="1956816" cy="234817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DCB86-83F9-4256-9A43-2F4F1F1B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1869" y="3253605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Charl Pretorius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F5878-E544-41DE-A074-C4BC3446C4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1869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u22519042</a:t>
            </a:r>
          </a:p>
        </p:txBody>
      </p:sp>
      <p:pic>
        <p:nvPicPr>
          <p:cNvPr id="18" name="Picture Placeholder 17" descr="A person smiling for the camera in the office">
            <a:extLst>
              <a:ext uri="{FF2B5EF4-FFF2-40B4-BE49-F238E27FC236}">
                <a16:creationId xmlns:a16="http://schemas.microsoft.com/office/drawing/2014/main" id="{D78D1499-614D-4D00-946E-9FCDC91C0F1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493" y="793562"/>
            <a:ext cx="1956816" cy="234817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373AC-C6A4-4C76-9D41-F01FC7508C3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98493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Ivan </a:t>
            </a:r>
            <a:r>
              <a:rPr lang="en-US" dirty="0" err="1">
                <a:solidFill>
                  <a:schemeClr val="bg1"/>
                </a:solidFill>
              </a:rPr>
              <a:t>Horak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E72BB0-9AB0-4CE4-98B8-44C7EE56E6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798493" y="3515683"/>
            <a:ext cx="1956816" cy="2522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0" name="Picture Placeholder 19" descr="A person smiling for the camera in the office">
            <a:extLst>
              <a:ext uri="{FF2B5EF4-FFF2-40B4-BE49-F238E27FC236}">
                <a16:creationId xmlns:a16="http://schemas.microsoft.com/office/drawing/2014/main" id="{151EE4F2-ACD5-432C-BFB8-DACCF65DEB2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261" y="793562"/>
            <a:ext cx="1956816" cy="234817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8A2A9C-0CF6-4114-B93A-48468613388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14261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Julia Ortner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78FB-45FD-448C-8E35-DF8E2BCF3C8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14261" y="351568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2" name="Picture Placeholder 21" descr="A person smiling for the camera in the office">
            <a:extLst>
              <a:ext uri="{FF2B5EF4-FFF2-40B4-BE49-F238E27FC236}">
                <a16:creationId xmlns:a16="http://schemas.microsoft.com/office/drawing/2014/main" id="{737B14F7-5C43-4AC6-B3E8-14EECCE3D43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885" y="793562"/>
            <a:ext cx="1956816" cy="234817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032A5C-DCC7-4416-89E0-1CB0F24A1D4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220885" y="3253604"/>
            <a:ext cx="1956816" cy="252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E466F9-91B6-4084-B874-68964D71C24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220885" y="3515683"/>
            <a:ext cx="1956816" cy="2522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1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68E28ADE-112B-3A9C-221F-FB7F9F7F9D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271" y="3828805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9F53C5-B0D3-3B69-6ED4-B2B948EE4507}"/>
              </a:ext>
            </a:extLst>
          </p:cNvPr>
          <p:cNvSpPr txBox="1">
            <a:spLocks/>
          </p:cNvSpPr>
          <p:nvPr/>
        </p:nvSpPr>
        <p:spPr>
          <a:xfrm>
            <a:off x="2476271" y="6201810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A2C98A-327C-BA41-A183-48E7A36D0369}"/>
              </a:ext>
            </a:extLst>
          </p:cNvPr>
          <p:cNvSpPr txBox="1">
            <a:spLocks/>
          </p:cNvSpPr>
          <p:nvPr/>
        </p:nvSpPr>
        <p:spPr>
          <a:xfrm>
            <a:off x="2476271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4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828F11EE-FA44-2F77-0B61-997A7E0FB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1458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672414A-89F9-EA3D-C497-15515318DEB5}"/>
              </a:ext>
            </a:extLst>
          </p:cNvPr>
          <p:cNvSpPr txBox="1">
            <a:spLocks/>
          </p:cNvSpPr>
          <p:nvPr/>
        </p:nvSpPr>
        <p:spPr>
          <a:xfrm>
            <a:off x="5281458" y="6224372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5843E8-A12D-CD40-B74E-E5528646BE0A}"/>
              </a:ext>
            </a:extLst>
          </p:cNvPr>
          <p:cNvSpPr txBox="1">
            <a:spLocks/>
          </p:cNvSpPr>
          <p:nvPr/>
        </p:nvSpPr>
        <p:spPr>
          <a:xfrm>
            <a:off x="5281458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1" name="Picture Placeholder 15" descr="A person smiling for the camera in the office">
            <a:extLst>
              <a:ext uri="{FF2B5EF4-FFF2-40B4-BE49-F238E27FC236}">
                <a16:creationId xmlns:a16="http://schemas.microsoft.com/office/drawing/2014/main" id="{39698EE7-0DE8-7283-7685-35416D842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6175" y="3876777"/>
            <a:ext cx="1956816" cy="23481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0925DD3-AAE6-E72E-4C05-6804E6286DFE}"/>
              </a:ext>
            </a:extLst>
          </p:cNvPr>
          <p:cNvSpPr txBox="1">
            <a:spLocks/>
          </p:cNvSpPr>
          <p:nvPr/>
        </p:nvSpPr>
        <p:spPr>
          <a:xfrm>
            <a:off x="7973414" y="6207828"/>
            <a:ext cx="1956816" cy="2522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D87A76C-4B4B-AB19-8534-C6466299CE99}"/>
              </a:ext>
            </a:extLst>
          </p:cNvPr>
          <p:cNvSpPr txBox="1">
            <a:spLocks/>
          </p:cNvSpPr>
          <p:nvPr/>
        </p:nvSpPr>
        <p:spPr>
          <a:xfrm>
            <a:off x="7973414" y="6492096"/>
            <a:ext cx="1956816" cy="252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1645554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 couple of cats next to a bottle of champagne and flowers&#10;&#10;Description automatically generated with low confidence">
            <a:extLst>
              <a:ext uri="{FF2B5EF4-FFF2-40B4-BE49-F238E27FC236}">
                <a16:creationId xmlns:a16="http://schemas.microsoft.com/office/drawing/2014/main" id="{23D7231D-073B-27FC-D457-F325604935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8" t="5709" b="5709"/>
          <a:stretch/>
        </p:blipFill>
        <p:spPr>
          <a:xfrm>
            <a:off x="0" y="2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9ED09-B63B-40C0-96EE-AC8FEDC3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50" y="1987610"/>
            <a:ext cx="3711300" cy="2520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5440-1E61-41D7-95AC-D5CA72BE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7" y="5265738"/>
            <a:ext cx="2735482" cy="1150935"/>
          </a:xfr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104000"/>
              </a:lnSpc>
            </a:pPr>
            <a:r>
              <a:rPr lang="en-US" dirty="0">
                <a:solidFill>
                  <a:schemeClr val="bg2">
                    <a:alpha val="56000"/>
                  </a:schemeClr>
                </a:solidFill>
                <a:latin typeface="+mj-lt"/>
              </a:rPr>
              <a:t>Group 12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C04BF-3294-4481-A7C1-B36A3BE83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Wednesday, June 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67CF5-3E67-44E0-836F-9CEB65277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 lIns="0" tIns="72000" rIns="0" bIns="7200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Have an awesome day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1DD14-4F86-4096-B2F0-9F372E1D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57999"/>
            <a:ext cx="900000" cy="900000"/>
          </a:xfrm>
        </p:spPr>
        <p:txBody>
          <a:bodyPr lIns="0" tIns="72000" rIns="0" bIns="72000" anchor="ctr" anchorCtr="0">
            <a:normAutofit/>
          </a:bodyPr>
          <a:lstStyle/>
          <a:p>
            <a:pPr algn="ctr">
              <a:spcAft>
                <a:spcPts val="600"/>
              </a:spcAft>
            </a:pPr>
            <a:fld id="{63F9D384-533B-4C4E-B660-F861AA07D173}" type="slidenum">
              <a:rPr lang="en-US">
                <a:ln w="6350">
                  <a:solidFill>
                    <a:schemeClr val="bg2">
                      <a:alpha val="80000"/>
                    </a:schemeClr>
                  </a:solidFill>
                </a:ln>
                <a:noFill/>
              </a:rPr>
              <a:pPr algn="ctr">
                <a:spcAft>
                  <a:spcPts val="600"/>
                </a:spcAft>
              </a:pPr>
              <a:t>12</a:t>
            </a:fld>
            <a:endParaRPr lang="en-US">
              <a:ln w="6350">
                <a:solidFill>
                  <a:schemeClr val="bg2">
                    <a:alpha val="80000"/>
                  </a:schemeClr>
                </a:solidFill>
              </a:ln>
              <a:noFill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1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l 2560x1600 wine drink red wine alcohol drinking glass">
            <a:extLst>
              <a:ext uri="{FF2B5EF4-FFF2-40B4-BE49-F238E27FC236}">
                <a16:creationId xmlns:a16="http://schemas.microsoft.com/office/drawing/2014/main" id="{185E2388-985C-6F6F-DBA5-35A5CA5F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3" y="-37864"/>
            <a:ext cx="11447252" cy="70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DF7D68-CAB0-4811-8BF6-728B2CF26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</p:spPr>
        <p:txBody>
          <a:bodyPr/>
          <a:lstStyle/>
          <a:p>
            <a:r>
              <a:rPr lang="en-US" dirty="0"/>
              <a:t>Wednesday, June 4, 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B32F1AB-3178-43A3-8668-C58901420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</p:spPr>
        <p:txBody>
          <a:bodyPr/>
          <a:lstStyle/>
          <a:p>
            <a:r>
              <a:rPr lang="en-US" dirty="0"/>
              <a:t>Data distillery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798243-ADD6-46E9-8AEF-83B3745DE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58E729-5AD6-A3C3-86E1-AAEF4EBD15B6}"/>
              </a:ext>
            </a:extLst>
          </p:cNvPr>
          <p:cNvSpPr txBox="1"/>
          <p:nvPr/>
        </p:nvSpPr>
        <p:spPr>
          <a:xfrm>
            <a:off x="1293961" y="-124425"/>
            <a:ext cx="3761117" cy="3250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ZA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Introduction:</a:t>
            </a:r>
          </a:p>
          <a:p>
            <a:pPr>
              <a:lnSpc>
                <a:spcPct val="150000"/>
              </a:lnSpc>
            </a:pPr>
            <a:r>
              <a:rPr lang="en-ZA" sz="1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Following the governments instructions: we have developed a wine website to give a tourist easy access to not just the splendour of South African wines but the wines of the world. The dissection of our methods will now be covered.</a:t>
            </a:r>
          </a:p>
        </p:txBody>
      </p:sp>
    </p:spTree>
    <p:extLst>
      <p:ext uri="{BB962C8B-B14F-4D97-AF65-F5344CB8AC3E}">
        <p14:creationId xmlns:p14="http://schemas.microsoft.com/office/powerpoint/2010/main" val="402585464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011" y="5763708"/>
            <a:ext cx="3593931" cy="774585"/>
          </a:xfrm>
        </p:spPr>
        <p:txBody>
          <a:bodyPr vert="horz" lIns="0" tIns="0" rIns="0" bIns="0" rtlCol="0" anchorCtr="0"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Doc</a:t>
            </a:r>
            <a:r>
              <a:rPr lang="en-ZA" sz="1800" kern="100" dirty="0">
                <a:solidFill>
                  <a:srgbClr val="6A383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umen</a:t>
            </a:r>
            <a:r>
              <a:rPr lang="en-ZA" sz="1800" kern="100" dirty="0">
                <a:solidFill>
                  <a:srgbClr val="6A38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lang="en-ZA" sz="1800" kern="100" dirty="0">
              <a:solidFill>
                <a:srgbClr val="6A383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894788"/>
            <a:ext cx="430887" cy="49656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</a:rPr>
              <a:t>PRESENTED BY JANICKE : STN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3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wine industry massively contributes to South African tourism thus a centralised website for easy access to information about wines helps to give our tourists a more enjoyable experience without the hassle of having to do their own research about wineries and wines. A detailed overview of our research can be found in the research doc.</a:t>
            </a:r>
            <a:endParaRPr lang="en-ZA" sz="13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3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0219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1" b="7821"/>
          <a:stretch/>
        </p:blipFill>
        <p:spPr>
          <a:xfrm>
            <a:off x="-446514" y="0"/>
            <a:ext cx="12638513" cy="710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24" y="224790"/>
            <a:ext cx="10406063" cy="12634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(E)ER-Diagram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55932" y="-46406"/>
            <a:ext cx="997686" cy="7201976"/>
          </a:xfrm>
          <a:prstGeom prst="rect">
            <a:avLst/>
          </a:prstGeom>
          <a:solidFill>
            <a:schemeClr val="tx1">
              <a:alpha val="2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ZA" spc="3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Charl: 22519042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5EB4B-D4D3-B850-C11D-F4211B81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977" y="521172"/>
            <a:ext cx="9917210" cy="63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25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F4A79F-7368-09B5-2B23-B99AAA93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2DE3A-C91D-4AA8-9DE5-F774A42A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68" y="91440"/>
            <a:ext cx="10406063" cy="12634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(E)ER-Diagram to Relational Mapping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AE30-4CB9-4E40-B29D-5221942C6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1ABE-4B76-1AF1-59F6-C83DCFCE4243}"/>
              </a:ext>
            </a:extLst>
          </p:cNvPr>
          <p:cNvSpPr/>
          <p:nvPr/>
        </p:nvSpPr>
        <p:spPr>
          <a:xfrm>
            <a:off x="-85725" y="-128588"/>
            <a:ext cx="985724" cy="711517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86C03-AE99-4799-AE8A-69386682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948145" y="2905676"/>
            <a:ext cx="4796288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Julia : STN</a:t>
            </a:r>
          </a:p>
        </p:txBody>
      </p:sp>
    </p:spTree>
    <p:extLst>
      <p:ext uri="{BB962C8B-B14F-4D97-AF65-F5344CB8AC3E}">
        <p14:creationId xmlns:p14="http://schemas.microsoft.com/office/powerpoint/2010/main" val="276645305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24" y="129540"/>
            <a:ext cx="10406063" cy="12634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Relational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345671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7A7F-FBC5-C089-3327-67CE374D1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24" y="129541"/>
            <a:ext cx="10406063" cy="12634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Relational Schema Continued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83294-FC82-44BD-8950-B0EE11FC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852614" y="2798025"/>
            <a:ext cx="4591050" cy="900000"/>
          </a:xfrm>
        </p:spPr>
        <p:txBody>
          <a:bodyPr/>
          <a:lstStyle/>
          <a:p>
            <a:r>
              <a:rPr lang="en-US" sz="1600" spc="300" dirty="0">
                <a:solidFill>
                  <a:schemeClr val="bg1"/>
                </a:solidFill>
              </a:rPr>
              <a:t>Presented by Lesedi: </a:t>
            </a:r>
            <a:r>
              <a:rPr lang="en-US" sz="1600" spc="300" dirty="0" err="1">
                <a:solidFill>
                  <a:schemeClr val="bg1"/>
                </a:solidFill>
              </a:rPr>
              <a:t>stn</a:t>
            </a:r>
            <a:endParaRPr lang="en-US" sz="1600" spc="3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BC035-02C7-4687-9A2B-B3A00E6C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02934-7015-F0D4-5352-721A6F7B30E1}"/>
              </a:ext>
            </a:extLst>
          </p:cNvPr>
          <p:cNvSpPr/>
          <p:nvPr/>
        </p:nvSpPr>
        <p:spPr>
          <a:xfrm>
            <a:off x="-104774" y="-66675"/>
            <a:ext cx="997686" cy="70389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7AF9-1A1E-9DE5-468E-004E536BEB7E}"/>
              </a:ext>
            </a:extLst>
          </p:cNvPr>
          <p:cNvSpPr txBox="1"/>
          <p:nvPr/>
        </p:nvSpPr>
        <p:spPr>
          <a:xfrm>
            <a:off x="900000" y="1028700"/>
            <a:ext cx="286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Keys: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53D2E-3E31-BB6B-BD29-2FEABBE9A714}"/>
              </a:ext>
            </a:extLst>
          </p:cNvPr>
          <p:cNvSpPr txBox="1"/>
          <p:nvPr/>
        </p:nvSpPr>
        <p:spPr>
          <a:xfrm>
            <a:off x="3762376" y="1023632"/>
            <a:ext cx="26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Constraints: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190FE-A43B-17FC-8833-E3395CD85E19}"/>
              </a:ext>
            </a:extLst>
          </p:cNvPr>
          <p:cNvSpPr txBox="1"/>
          <p:nvPr/>
        </p:nvSpPr>
        <p:spPr>
          <a:xfrm>
            <a:off x="6441281" y="1023632"/>
            <a:ext cx="278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Type constraints: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2ED3B-6811-5DDB-EE26-DA66D4A3B4B5}"/>
              </a:ext>
            </a:extLst>
          </p:cNvPr>
          <p:cNvSpPr txBox="1"/>
          <p:nvPr/>
        </p:nvSpPr>
        <p:spPr>
          <a:xfrm>
            <a:off x="9231939" y="1023632"/>
            <a:ext cx="292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Checks:</a:t>
            </a:r>
          </a:p>
        </p:txBody>
      </p:sp>
    </p:spTree>
    <p:extLst>
      <p:ext uri="{BB962C8B-B14F-4D97-AF65-F5344CB8AC3E}">
        <p14:creationId xmlns:p14="http://schemas.microsoft.com/office/powerpoint/2010/main" val="53011014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088CD82-037C-4C76-BD19-81D0031FED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9FFB4B-3F50-4192-8752-1C8F0ED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</p:spPr>
        <p:txBody>
          <a:bodyPr/>
          <a:lstStyle/>
          <a:p>
            <a:r>
              <a:rPr lang="en-US" dirty="0"/>
              <a:t>Data Distillery Website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223A76-F6CF-4DBF-B806-235F5D70E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307600" y="2750400"/>
            <a:ext cx="5515200" cy="900000"/>
          </a:xfrm>
        </p:spPr>
        <p:txBody>
          <a:bodyPr/>
          <a:lstStyle/>
          <a:p>
            <a:r>
              <a:rPr lang="en-US" sz="1600" spc="300" dirty="0"/>
              <a:t>Presented by matt, Ivan and Justin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DDAAC1-84F6-4B23-84EE-EF38354D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</p:spPr>
        <p:txBody>
          <a:bodyPr/>
          <a:lstStyle/>
          <a:p>
            <a:fld id="{63F9D384-533B-4C4E-B660-F861AA07D17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656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1106F-82C1-500C-AE66-2BAAC80D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" b="5000"/>
          <a:stretch/>
        </p:blipFill>
        <p:spPr>
          <a:xfrm>
            <a:off x="20" y="2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5880100" h="6857999">
                <a:moveTo>
                  <a:pt x="0" y="0"/>
                </a:moveTo>
                <a:lnTo>
                  <a:pt x="5880100" y="0"/>
                </a:lnTo>
                <a:lnTo>
                  <a:pt x="58801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DB6B2-7358-4B88-9A88-2133F846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65" y="100988"/>
            <a:ext cx="2725960" cy="84056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b="1" dirty="0">
                <a:solidFill>
                  <a:srgbClr val="9C012D"/>
                </a:solidFill>
              </a:rPr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50C2C-E639-4508-BBD9-F86F7CCF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787" y="4793753"/>
            <a:ext cx="3358025" cy="2064247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Z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 Data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EEDE1-6F97-8FB8-9BED-624C57261155}"/>
              </a:ext>
            </a:extLst>
          </p:cNvPr>
          <p:cNvSpPr txBox="1"/>
          <p:nvPr/>
        </p:nvSpPr>
        <p:spPr>
          <a:xfrm>
            <a:off x="232007" y="100988"/>
            <a:ext cx="430887" cy="60668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ZA" sz="1600" spc="3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PRESENTED BY JULIA, JANICKE AND LESEDI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613C1-E276-3AC5-CD25-46B7A8376CC0}"/>
              </a:ext>
            </a:extLst>
          </p:cNvPr>
          <p:cNvSpPr txBox="1"/>
          <p:nvPr/>
        </p:nvSpPr>
        <p:spPr>
          <a:xfrm>
            <a:off x="916540" y="894788"/>
            <a:ext cx="3593931" cy="37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kern="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Explanation and script vs manual</a:t>
            </a:r>
            <a:endParaRPr lang="en-ZA" sz="14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9509B0C-0091-D95E-FBAA-3C64073D3CC4}"/>
              </a:ext>
            </a:extLst>
          </p:cNvPr>
          <p:cNvSpPr txBox="1">
            <a:spLocks/>
          </p:cNvSpPr>
          <p:nvPr/>
        </p:nvSpPr>
        <p:spPr>
          <a:xfrm>
            <a:off x="-1200" y="6093171"/>
            <a:ext cx="900000" cy="90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F9D384-533B-4C4E-B660-F861AA07D173}" type="slidenum">
              <a:rPr lang="en-US" sz="3600" smtClean="0">
                <a:solidFill>
                  <a:schemeClr val="bg1"/>
                </a:solidFill>
              </a:rPr>
              <a:pPr algn="ctr"/>
              <a:t>9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6899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5DBB1-7409-45FB-83E1-90451666BE4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931085-857D-42EE-BB55-098E5214A0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08400B-C437-4204-A453-9DEFE7A3B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Lines design</Template>
  <TotalTime>363</TotalTime>
  <Words>307</Words>
  <Application>Microsoft Office PowerPoint</Application>
  <PresentationFormat>Widescreen</PresentationFormat>
  <Paragraphs>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SemiCondensed</vt:lpstr>
      <vt:lpstr>Calibri</vt:lpstr>
      <vt:lpstr>Neue Haas Grotesk Text Pro</vt:lpstr>
      <vt:lpstr>Wingdings 2</vt:lpstr>
      <vt:lpstr>LinesVTI</vt:lpstr>
      <vt:lpstr>Data Distillery</vt:lpstr>
      <vt:lpstr>PowerPoint Presentation</vt:lpstr>
      <vt:lpstr>Research</vt:lpstr>
      <vt:lpstr>(E)ER-Diagram</vt:lpstr>
      <vt:lpstr>(E)ER-Diagram to Relational Mapping</vt:lpstr>
      <vt:lpstr>Relational Schema</vt:lpstr>
      <vt:lpstr>Relational Schema Continued</vt:lpstr>
      <vt:lpstr>Data Distillery Website</vt:lpstr>
      <vt:lpstr>Data</vt:lpstr>
      <vt:lpstr>Development</vt:lpstr>
      <vt:lpstr>Group 12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Distillery</dc:title>
  <dc:creator>C Sparrow</dc:creator>
  <cp:lastModifiedBy>C Sparrow</cp:lastModifiedBy>
  <cp:revision>4</cp:revision>
  <dcterms:created xsi:type="dcterms:W3CDTF">2023-06-04T14:23:30Z</dcterms:created>
  <dcterms:modified xsi:type="dcterms:W3CDTF">2023-06-05T13:17:50Z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